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  <p:sldMasterId id="2147483688" r:id="rId2"/>
    <p:sldMasterId id="2147483706" r:id="rId3"/>
    <p:sldMasterId id="2147483724" r:id="rId4"/>
    <p:sldMasterId id="2147483753" r:id="rId5"/>
    <p:sldMasterId id="2147483771" r:id="rId6"/>
  </p:sldMasterIdLst>
  <p:notesMasterIdLst>
    <p:notesMasterId r:id="rId17"/>
  </p:notesMasterIdLst>
  <p:sldIdLst>
    <p:sldId id="26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48266-614C-4570-8993-5E4CED243C8E}" type="datetimeFigureOut">
              <a:rPr lang="en-IN" smtClean="0"/>
              <a:t>29-01-2020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C8596-D497-46A7-96BD-A0F783B58F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5429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2040C-F529-49CF-AC0D-593F044E2AA1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1012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67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01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7033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717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768524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8311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403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90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AAD347D-5ACD-4C99-B74B-A9C85AD731AF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151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641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70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954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30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372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2060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3728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3660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482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320873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1387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65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500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1378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779414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525949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7082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2435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924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0147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492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4174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5703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00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857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4131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9167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7756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579706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6094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09810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745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124161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368526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337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2051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118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105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5117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553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7078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1048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9035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8573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9272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34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6433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2263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17199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239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6297877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496688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9948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7249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9574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3282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151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9806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8332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919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38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0840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6927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3101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796882"/>
      </p:ext>
    </p:extLst>
  </p:cSld>
  <p:clrMapOvr>
    <a:masterClrMapping/>
  </p:clrMapOvr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48000"/>
      </p:ext>
    </p:extLst>
  </p:cSld>
  <p:clrMapOvr>
    <a:masterClrMapping/>
  </p:clrMapOvr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168276"/>
      </p:ext>
    </p:extLst>
  </p:cSld>
  <p:clrMapOvr>
    <a:masterClrMapping/>
  </p:clrMapOvr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2158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1733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0333852"/>
      </p:ext>
    </p:extLst>
  </p:cSld>
  <p:clrMapOvr>
    <a:masterClrMapping/>
  </p:clrMapOvr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538995"/>
      </p:ext>
    </p:extLst>
  </p:cSld>
  <p:clrMapOvr>
    <a:masterClrMapping/>
  </p:clrMapOvr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2650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6762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8722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308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9616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7147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8666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66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89897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355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509A250-FF31-4206-8172-F9D3106AACB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3152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2249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52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55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image" Target="../media/image1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87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AD347D-5ACD-4C99-B74B-A9C85AD731AF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2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832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65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AAD347D-5ACD-4C99-B74B-A9C85AD731AF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178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84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1229" y="2347648"/>
            <a:ext cx="7340958" cy="2288745"/>
          </a:xfrm>
          <a:solidFill>
            <a:srgbClr val="002060"/>
          </a:solidFill>
        </p:spPr>
        <p:txBody>
          <a:bodyPr anchor="ctr">
            <a:noAutofit/>
          </a:bodyPr>
          <a:lstStyle/>
          <a:p>
            <a:r>
              <a:rPr lang="en-IN" sz="8800" b="1" dirty="0" err="1" smtClean="0">
                <a:solidFill>
                  <a:schemeClr val="accent6">
                    <a:lumMod val="75000"/>
                  </a:schemeClr>
                </a:solidFill>
                <a:latin typeface="Broadway" panose="04040905080B02020502" pitchFamily="82" charset="0"/>
              </a:rPr>
              <a:t>Wel</a:t>
            </a:r>
            <a:r>
              <a:rPr lang="en-IN" sz="8800" b="1" dirty="0" smtClean="0">
                <a:solidFill>
                  <a:schemeClr val="accent6">
                    <a:lumMod val="75000"/>
                  </a:schemeClr>
                </a:solidFill>
                <a:latin typeface="Broadway" panose="04040905080B02020502" pitchFamily="82" charset="0"/>
              </a:rPr>
              <a:t> Come </a:t>
            </a:r>
            <a:endParaRPr lang="en-IN" sz="8800" b="1" dirty="0">
              <a:solidFill>
                <a:schemeClr val="accent6">
                  <a:lumMod val="75000"/>
                </a:schemeClr>
              </a:solidFill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84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771525"/>
            <a:ext cx="9301163" cy="34599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428878" y="4686301"/>
            <a:ext cx="6786562" cy="1600438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IN" sz="1600" b="1" dirty="0">
                <a:ln w="9525">
                  <a:noFill/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Presented By </a:t>
            </a:r>
            <a:r>
              <a:rPr lang="en-IN" sz="1600" b="1" dirty="0" smtClean="0">
                <a:ln w="9525">
                  <a:noFill/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–</a:t>
            </a:r>
            <a:endParaRPr lang="en-IN" sz="1600" b="1" dirty="0">
              <a:ln w="9525">
                <a:noFill/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en-IN" sz="1200" b="1" dirty="0">
                <a:ln w="9525">
                  <a:noFill/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	</a:t>
            </a:r>
            <a:r>
              <a:rPr lang="en-IN" sz="2000" b="1" dirty="0">
                <a:ln w="9525">
                  <a:noFill/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Asst. </a:t>
            </a:r>
            <a:r>
              <a:rPr lang="en-IN" sz="2000" b="1" dirty="0" err="1">
                <a:ln w="9525">
                  <a:noFill/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Prof.</a:t>
            </a:r>
            <a:r>
              <a:rPr lang="en-US" sz="2000" b="1" dirty="0">
                <a:ln w="9525">
                  <a:noFill/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000" b="1" dirty="0" smtClean="0">
                <a:ln w="9525">
                  <a:noFill/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Santosh Arjun </a:t>
            </a:r>
            <a:r>
              <a:rPr lang="en-US" sz="2000" b="1" dirty="0" err="1" smtClean="0">
                <a:ln w="9525">
                  <a:noFill/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Shinde</a:t>
            </a:r>
            <a:r>
              <a:rPr lang="en-US" sz="2000" b="1" dirty="0" smtClean="0">
                <a:ln w="9525">
                  <a:noFill/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(Economic</a:t>
            </a:r>
            <a:r>
              <a:rPr lang="en-US" sz="2000" b="1" dirty="0" smtClean="0">
                <a:ln w="9525">
                  <a:noFill/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)</a:t>
            </a:r>
            <a:endParaRPr lang="en-US" sz="2000" b="1" dirty="0">
              <a:ln w="9525">
                <a:noFill/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2400" b="1" dirty="0">
                <a:ln w="9525">
                  <a:noFill/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Art’ s Commerce and B.B.A College </a:t>
            </a:r>
            <a:r>
              <a:rPr lang="en-IN" sz="2400" b="1" dirty="0">
                <a:ln w="9525">
                  <a:noFill/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en-IN" sz="2400" b="1" dirty="0">
                <a:ln w="9525">
                  <a:noFill/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2000" b="1" dirty="0">
                <a:ln w="9525">
                  <a:noFill/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</a:t>
            </a:r>
            <a:r>
              <a:rPr lang="en-US" sz="2000" b="1" dirty="0" err="1" smtClean="0">
                <a:ln w="9525">
                  <a:noFill/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Vadgoan</a:t>
            </a:r>
            <a:r>
              <a:rPr lang="en-US" sz="2000" b="1" dirty="0" smtClean="0">
                <a:ln w="9525">
                  <a:noFill/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2000" b="1" dirty="0" err="1" smtClean="0">
                <a:ln w="9525">
                  <a:noFill/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Maval</a:t>
            </a:r>
            <a:r>
              <a:rPr lang="en-US" sz="2000" b="1" dirty="0" smtClean="0">
                <a:ln w="9525">
                  <a:noFill/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000" b="1" dirty="0">
                <a:ln w="9525">
                  <a:noFill/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-412-106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7199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8187" y="2119085"/>
            <a:ext cx="1036768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mr-IN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विषय </a:t>
            </a:r>
            <a:r>
              <a:rPr lang="mr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-: सूक्ष्म अर्थशास्त्र (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spcl.1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)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mr-IN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वर्ग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mr-IN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-: 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S.Y.B.A.   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mr-IN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प्रा</a:t>
            </a:r>
            <a:r>
              <a:rPr lang="mr-IN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mr-IN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नाव-: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mr-IN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प्रा</a:t>
            </a:r>
            <a:r>
              <a:rPr lang="mr-IN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mr-IN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संतोष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mr-IN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अर्जुन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mr-IN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शिंदे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225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5609" y="2178098"/>
            <a:ext cx="9012826" cy="255454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mr-IN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अल्पविक्रेताधिकर </a:t>
            </a:r>
            <a:endParaRPr lang="en-IN" sz="8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mr-IN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</a:t>
            </a: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OLIGOPOLY</a:t>
            </a:r>
            <a:r>
              <a:rPr lang="en-US" sz="6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6563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7471" y="2599977"/>
            <a:ext cx="107166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4800" dirty="0" smtClean="0"/>
              <a:t>अल्पविक्रेताधिकार </a:t>
            </a:r>
            <a:r>
              <a:rPr lang="mr-IN" sz="4800" dirty="0"/>
              <a:t>अपूर्ण स्पर्धा असलेल्या बाजारांचा एक महत्त्वाचा प्रकार </a:t>
            </a:r>
            <a:r>
              <a:rPr lang="mr-IN" sz="4800" dirty="0" smtClean="0"/>
              <a:t>आहे</a:t>
            </a:r>
            <a:r>
              <a:rPr lang="en-US" sz="4800" dirty="0" smtClean="0"/>
              <a:t>.</a:t>
            </a:r>
            <a:r>
              <a:rPr lang="mr-IN" sz="4800" dirty="0" smtClean="0"/>
              <a:t> </a:t>
            </a:r>
            <a:r>
              <a:rPr lang="mr-IN" sz="4800" dirty="0" err="1"/>
              <a:t>अल्पविक्रेताधिकराला</a:t>
            </a:r>
            <a:r>
              <a:rPr lang="mr-IN" sz="4800" dirty="0"/>
              <a:t> </a:t>
            </a:r>
            <a:r>
              <a:rPr lang="mr-IN" sz="4800" dirty="0" err="1"/>
              <a:t>अल्पजनाधिकार</a:t>
            </a:r>
            <a:r>
              <a:rPr lang="mr-IN" sz="4800" dirty="0"/>
              <a:t> असेही </a:t>
            </a:r>
            <a:r>
              <a:rPr lang="mr-IN" sz="4800" dirty="0" smtClean="0"/>
              <a:t>म्हणतात</a:t>
            </a:r>
            <a:r>
              <a:rPr lang="en-US" sz="4800" dirty="0" smtClean="0"/>
              <a:t>.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729753" y="914400"/>
            <a:ext cx="6091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6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प्रास्ताविक :-</a:t>
            </a:r>
            <a:endParaRPr lang="en-IN" sz="6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6013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2743" y="1828801"/>
            <a:ext cx="99422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r-IN" sz="4800" b="1" dirty="0" smtClean="0"/>
              <a:t>अल्पविक्रेताधिकाराला </a:t>
            </a:r>
            <a:r>
              <a:rPr lang="mr-IN" sz="4800" b="1" dirty="0"/>
              <a:t>इंग्रजीत भाषेत "</a:t>
            </a:r>
            <a:r>
              <a:rPr lang="en-US" sz="4800" b="1" dirty="0"/>
              <a:t>oligopoly" </a:t>
            </a:r>
            <a:r>
              <a:rPr lang="mr-IN" sz="4800" b="1" dirty="0" err="1"/>
              <a:t>ग्रीक</a:t>
            </a:r>
            <a:r>
              <a:rPr lang="mr-IN" sz="4800" b="1" dirty="0"/>
              <a:t> भाषेतून शब्द घेण्यात आला आहे. </a:t>
            </a:r>
            <a:r>
              <a:rPr lang="mr-IN" sz="4800" b="1" dirty="0" err="1"/>
              <a:t>ग्रीक</a:t>
            </a:r>
            <a:r>
              <a:rPr lang="mr-IN" sz="4800" b="1" dirty="0"/>
              <a:t> भाषेत "</a:t>
            </a:r>
            <a:r>
              <a:rPr lang="en-US" sz="4800" b="1" dirty="0" err="1"/>
              <a:t>oligo</a:t>
            </a:r>
            <a:r>
              <a:rPr lang="en-US" sz="4800" b="1" dirty="0"/>
              <a:t>' </a:t>
            </a:r>
            <a:r>
              <a:rPr lang="mr-IN" sz="4800" b="1" dirty="0"/>
              <a:t>शब्दाचा अर्थ </a:t>
            </a:r>
            <a:r>
              <a:rPr lang="en-IN" sz="4800" b="1" dirty="0" smtClean="0"/>
              <a:t>‘</a:t>
            </a:r>
            <a:r>
              <a:rPr lang="mr-IN" sz="4800" b="1" dirty="0" smtClean="0"/>
              <a:t>थोडे</a:t>
            </a:r>
            <a:r>
              <a:rPr lang="en-IN" sz="4800" b="1" dirty="0" smtClean="0"/>
              <a:t>’</a:t>
            </a:r>
            <a:r>
              <a:rPr lang="mr-IN" sz="4800" b="1" dirty="0" smtClean="0"/>
              <a:t> </a:t>
            </a:r>
            <a:r>
              <a:rPr lang="mr-IN" sz="4800" b="1" dirty="0"/>
              <a:t>(</a:t>
            </a:r>
            <a:r>
              <a:rPr lang="en-US" sz="4800" b="1" dirty="0"/>
              <a:t>few) </a:t>
            </a:r>
            <a:r>
              <a:rPr lang="mr-IN" sz="4800" b="1" dirty="0"/>
              <a:t>तर " </a:t>
            </a:r>
            <a:r>
              <a:rPr lang="en-US" sz="4800" b="1" dirty="0" err="1"/>
              <a:t>pollein</a:t>
            </a:r>
            <a:r>
              <a:rPr lang="en-US" sz="4800" b="1" dirty="0"/>
              <a:t> " </a:t>
            </a:r>
            <a:r>
              <a:rPr lang="mr-IN" sz="4800" b="1" dirty="0"/>
              <a:t>या शब्दाचा अर्थ </a:t>
            </a:r>
            <a:r>
              <a:rPr lang="en-IN" sz="4800" b="1" dirty="0" smtClean="0"/>
              <a:t>‘</a:t>
            </a:r>
            <a:r>
              <a:rPr lang="mr-IN" sz="4800" b="1" dirty="0" smtClean="0"/>
              <a:t>विक्रेता</a:t>
            </a:r>
            <a:r>
              <a:rPr lang="en-IN" sz="4800" b="1" dirty="0" smtClean="0"/>
              <a:t>’</a:t>
            </a:r>
            <a:r>
              <a:rPr lang="mr-IN" sz="4800" b="1" dirty="0" smtClean="0"/>
              <a:t> </a:t>
            </a:r>
            <a:r>
              <a:rPr lang="mr-IN" sz="4800" b="1" dirty="0"/>
              <a:t>असा होतो.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470647"/>
            <a:ext cx="6790765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mr-IN" sz="6000" b="1" dirty="0">
                <a:solidFill>
                  <a:schemeClr val="tx1"/>
                </a:solidFill>
              </a:rPr>
              <a:t>अर्थ -:</a:t>
            </a:r>
            <a:endParaRPr lang="en-IN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40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4743" y="1828801"/>
            <a:ext cx="10813142" cy="34778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mr-IN" sz="4400" dirty="0" smtClean="0">
                <a:solidFill>
                  <a:srgbClr val="7030A0"/>
                </a:solidFill>
              </a:rPr>
              <a:t>"ज्या </a:t>
            </a:r>
            <a:r>
              <a:rPr lang="mr-IN" sz="4400" dirty="0">
                <a:solidFill>
                  <a:srgbClr val="7030A0"/>
                </a:solidFill>
              </a:rPr>
              <a:t>बाजार प्रकारात दोनपेक्षा जास्त, परंतु संख्येने थोडे (</a:t>
            </a:r>
            <a:r>
              <a:rPr lang="en-US" sz="4400" dirty="0">
                <a:solidFill>
                  <a:srgbClr val="7030A0"/>
                </a:solidFill>
              </a:rPr>
              <a:t>few) </a:t>
            </a:r>
            <a:r>
              <a:rPr lang="mr-IN" sz="4400" dirty="0">
                <a:solidFill>
                  <a:srgbClr val="7030A0"/>
                </a:solidFill>
              </a:rPr>
              <a:t>विक्रेते एकजिनसी किंवा </a:t>
            </a:r>
            <a:r>
              <a:rPr lang="mr-IN" sz="4400" dirty="0" err="1">
                <a:solidFill>
                  <a:srgbClr val="7030A0"/>
                </a:solidFill>
              </a:rPr>
              <a:t>भेदजन्य</a:t>
            </a:r>
            <a:r>
              <a:rPr lang="mr-IN" sz="4400" dirty="0">
                <a:solidFill>
                  <a:srgbClr val="7030A0"/>
                </a:solidFill>
              </a:rPr>
              <a:t>  उत्पादनाची विक्री </a:t>
            </a:r>
            <a:r>
              <a:rPr lang="mr-IN" sz="4400" dirty="0" smtClean="0">
                <a:solidFill>
                  <a:srgbClr val="7030A0"/>
                </a:solidFill>
              </a:rPr>
              <a:t>करतात</a:t>
            </a:r>
            <a:r>
              <a:rPr lang="en-US" sz="4400" dirty="0" smtClean="0">
                <a:solidFill>
                  <a:srgbClr val="7030A0"/>
                </a:solidFill>
              </a:rPr>
              <a:t>.</a:t>
            </a:r>
            <a:r>
              <a:rPr lang="mr-IN" sz="4400" dirty="0" smtClean="0">
                <a:solidFill>
                  <a:srgbClr val="7030A0"/>
                </a:solidFill>
              </a:rPr>
              <a:t> </a:t>
            </a:r>
            <a:r>
              <a:rPr lang="mr-IN" sz="4400" dirty="0">
                <a:solidFill>
                  <a:srgbClr val="7030A0"/>
                </a:solidFill>
              </a:rPr>
              <a:t>त्या बाजार प्रकाराला </a:t>
            </a:r>
            <a:r>
              <a:rPr lang="mr-IN" sz="4400" dirty="0" err="1">
                <a:solidFill>
                  <a:srgbClr val="7030A0"/>
                </a:solidFill>
              </a:rPr>
              <a:t>अल्पविक्रेताधिकार</a:t>
            </a:r>
            <a:r>
              <a:rPr lang="mr-IN" sz="4400" dirty="0">
                <a:solidFill>
                  <a:srgbClr val="7030A0"/>
                </a:solidFill>
              </a:rPr>
              <a:t> असे </a:t>
            </a:r>
            <a:r>
              <a:rPr lang="mr-IN" sz="4400" dirty="0" smtClean="0">
                <a:solidFill>
                  <a:srgbClr val="7030A0"/>
                </a:solidFill>
              </a:rPr>
              <a:t>म्हणतात</a:t>
            </a:r>
            <a:r>
              <a:rPr lang="en-US" sz="4400" dirty="0" smtClean="0">
                <a:solidFill>
                  <a:srgbClr val="7030A0"/>
                </a:solidFill>
              </a:rPr>
              <a:t>.</a:t>
            </a:r>
            <a:r>
              <a:rPr lang="mr-IN" sz="4400" dirty="0" smtClean="0"/>
              <a:t>"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743955" y="524436"/>
            <a:ext cx="8834718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 </a:t>
            </a:r>
            <a:r>
              <a:rPr lang="mr-IN" sz="5400" b="1" dirty="0"/>
              <a:t>व्याख्या</a:t>
            </a:r>
            <a:r>
              <a:rPr lang="en-US" sz="5400" b="1" dirty="0"/>
              <a:t>-:</a:t>
            </a:r>
            <a:endParaRPr lang="en-IN" sz="5400" b="1" dirty="0"/>
          </a:p>
        </p:txBody>
      </p:sp>
    </p:spTree>
    <p:extLst>
      <p:ext uri="{BB962C8B-B14F-4D97-AF65-F5344CB8AC3E}">
        <p14:creationId xmlns:p14="http://schemas.microsoft.com/office/powerpoint/2010/main" val="1271667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6766" y="2134437"/>
            <a:ext cx="117552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mr-IN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१</a:t>
            </a:r>
            <a:r>
              <a:rPr lang="mr-I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 पूर्ण आणि अपूर्ण </a:t>
            </a:r>
            <a:r>
              <a:rPr lang="mr-IN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अल्पजनाधिकार</a:t>
            </a:r>
            <a:r>
              <a:rPr lang="mr-IN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</a:t>
            </a:r>
            <a:endParaRPr lang="en-US" sz="40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mr-IN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२</a:t>
            </a:r>
            <a:r>
              <a:rPr lang="mr-I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 </a:t>
            </a:r>
            <a:r>
              <a:rPr lang="mr-IN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खुला </a:t>
            </a:r>
            <a:r>
              <a:rPr lang="mr-I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आणि बंदिस्त  </a:t>
            </a:r>
            <a:r>
              <a:rPr lang="mr-IN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अल्पविक्रेताधिकार</a:t>
            </a:r>
            <a:r>
              <a:rPr lang="mr-IN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</a:t>
            </a:r>
            <a:endParaRPr lang="en-US" sz="40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mr-IN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३</a:t>
            </a:r>
            <a:r>
              <a:rPr lang="mr-I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 संगनमत आणि संगनमताने असलेला 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                                                                         </a:t>
            </a:r>
            <a:r>
              <a:rPr lang="mr-IN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 </a:t>
            </a:r>
          </a:p>
          <a:p>
            <a:r>
              <a:rPr lang="mr-IN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    </a:t>
            </a:r>
            <a:r>
              <a:rPr lang="mr-IN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अल्पविक्रेताधिकार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</a:t>
            </a:r>
            <a:endParaRPr lang="en-US" sz="40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mr-IN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४</a:t>
            </a:r>
            <a:r>
              <a:rPr lang="mr-I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 पूर्ण आणि </a:t>
            </a:r>
            <a:r>
              <a:rPr lang="mr-IN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अंशतः</a:t>
            </a:r>
            <a:r>
              <a:rPr lang="mr-I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mr-IN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अल्पजनाधिकार</a:t>
            </a:r>
            <a:r>
              <a:rPr lang="mr-IN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mr-IN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५</a:t>
            </a:r>
            <a:r>
              <a:rPr lang="mr-I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 </a:t>
            </a:r>
            <a:r>
              <a:rPr lang="mr-IN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विक्रीसंघ</a:t>
            </a:r>
            <a:r>
              <a:rPr lang="mr-I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आणि </a:t>
            </a:r>
            <a:r>
              <a:rPr lang="mr-IN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संघटीत</a:t>
            </a:r>
            <a:r>
              <a:rPr lang="mr-I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mr-IN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अल्पजनाधिकार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688122" y="384918"/>
            <a:ext cx="7934179" cy="138499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mr-IN" sz="4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अल्पविक्रेताधिकाराचे </a:t>
            </a:r>
            <a:r>
              <a:rPr lang="mr-IN" sz="48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प्रकार :-</a:t>
            </a:r>
            <a:endParaRPr lang="en-US" sz="48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365821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2732" y="2499233"/>
            <a:ext cx="10452421" cy="3477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42950" indent="-742950">
              <a:buAutoNum type="hindiNumPeriod"/>
            </a:pPr>
            <a:r>
              <a:rPr lang="mr-IN" sz="4400" b="1" dirty="0" smtClean="0">
                <a:solidFill>
                  <a:schemeClr val="bg1"/>
                </a:solidFill>
              </a:rPr>
              <a:t>थोडे </a:t>
            </a:r>
            <a:r>
              <a:rPr lang="mr-IN" sz="4400" b="1" dirty="0" smtClean="0">
                <a:solidFill>
                  <a:schemeClr val="bg1"/>
                </a:solidFill>
              </a:rPr>
              <a:t>विक्रेते</a:t>
            </a:r>
            <a:r>
              <a:rPr lang="en-US" sz="4400" b="1" dirty="0" smtClean="0">
                <a:solidFill>
                  <a:schemeClr val="bg1"/>
                </a:solidFill>
              </a:rPr>
              <a:t>.</a:t>
            </a:r>
          </a:p>
          <a:p>
            <a:pPr marL="742950" indent="-742950">
              <a:buAutoNum type="hindiNumPeriod"/>
            </a:pPr>
            <a:r>
              <a:rPr lang="mr-IN" sz="4400" b="1" dirty="0" err="1" smtClean="0">
                <a:solidFill>
                  <a:schemeClr val="bg1"/>
                </a:solidFill>
              </a:rPr>
              <a:t>परस्परावलंब</a:t>
            </a:r>
            <a:r>
              <a:rPr lang="en-US" sz="4400" b="1" dirty="0" smtClean="0">
                <a:solidFill>
                  <a:schemeClr val="bg1"/>
                </a:solidFill>
              </a:rPr>
              <a:t>.</a:t>
            </a:r>
          </a:p>
          <a:p>
            <a:pPr marL="742950" indent="-742950">
              <a:buAutoNum type="hindiNumPeriod"/>
            </a:pPr>
            <a:r>
              <a:rPr lang="mr-IN" sz="4400" b="1" dirty="0" smtClean="0">
                <a:solidFill>
                  <a:schemeClr val="bg1"/>
                </a:solidFill>
              </a:rPr>
              <a:t>समूह   </a:t>
            </a:r>
            <a:r>
              <a:rPr lang="mr-IN" sz="4400" b="1" dirty="0">
                <a:solidFill>
                  <a:schemeClr val="bg1"/>
                </a:solidFill>
              </a:rPr>
              <a:t>वर्तणुकीचा सिद्धांत </a:t>
            </a:r>
            <a:r>
              <a:rPr lang="mr-IN" sz="4400" b="1" dirty="0" smtClean="0">
                <a:solidFill>
                  <a:schemeClr val="bg1"/>
                </a:solidFill>
              </a:rPr>
              <a:t>महत्त्वाचा</a:t>
            </a:r>
            <a:r>
              <a:rPr lang="en-US" sz="4400" b="1" dirty="0" smtClean="0">
                <a:solidFill>
                  <a:schemeClr val="bg1"/>
                </a:solidFill>
              </a:rPr>
              <a:t>.</a:t>
            </a:r>
            <a:endParaRPr lang="en-US" sz="4400" b="1" dirty="0">
              <a:solidFill>
                <a:schemeClr val="bg1"/>
              </a:solidFill>
            </a:endParaRPr>
          </a:p>
          <a:p>
            <a:pPr marL="742950" indent="-742950">
              <a:buAutoNum type="hindiNumPeriod"/>
            </a:pPr>
            <a:r>
              <a:rPr lang="mr-IN" sz="4400" b="1" dirty="0" smtClean="0">
                <a:solidFill>
                  <a:schemeClr val="bg1"/>
                </a:solidFill>
              </a:rPr>
              <a:t>मागणी </a:t>
            </a:r>
            <a:r>
              <a:rPr lang="mr-IN" sz="4400" b="1" dirty="0" err="1">
                <a:solidFill>
                  <a:schemeClr val="bg1"/>
                </a:solidFill>
              </a:rPr>
              <a:t>वक्राचा</a:t>
            </a:r>
            <a:r>
              <a:rPr lang="mr-IN" sz="4400" b="1" dirty="0">
                <a:solidFill>
                  <a:schemeClr val="bg1"/>
                </a:solidFill>
              </a:rPr>
              <a:t> </a:t>
            </a:r>
            <a:r>
              <a:rPr lang="mr-IN" sz="4400" b="1" dirty="0" smtClean="0">
                <a:solidFill>
                  <a:schemeClr val="bg1"/>
                </a:solidFill>
              </a:rPr>
              <a:t>अनिश्चितपणा</a:t>
            </a:r>
            <a:r>
              <a:rPr lang="en-US" sz="4400" b="1" dirty="0" smtClean="0">
                <a:solidFill>
                  <a:schemeClr val="bg1"/>
                </a:solidFill>
              </a:rPr>
              <a:t>.</a:t>
            </a:r>
          </a:p>
          <a:p>
            <a:pPr marL="742950" indent="-742950">
              <a:buAutoNum type="hindiNumPeriod"/>
            </a:pPr>
            <a:r>
              <a:rPr lang="mr-IN" sz="4400" b="1" dirty="0" err="1" smtClean="0">
                <a:solidFill>
                  <a:schemeClr val="bg1"/>
                </a:solidFill>
              </a:rPr>
              <a:t>बाकदार</a:t>
            </a:r>
            <a:r>
              <a:rPr lang="mr-IN" sz="4400" b="1" dirty="0" smtClean="0">
                <a:solidFill>
                  <a:schemeClr val="bg1"/>
                </a:solidFill>
              </a:rPr>
              <a:t> </a:t>
            </a:r>
            <a:r>
              <a:rPr lang="mr-IN" sz="4400" b="1" dirty="0">
                <a:solidFill>
                  <a:schemeClr val="bg1"/>
                </a:solidFill>
              </a:rPr>
              <a:t>मागणी </a:t>
            </a:r>
            <a:r>
              <a:rPr lang="mr-IN" sz="4400" b="1" dirty="0" smtClean="0">
                <a:solidFill>
                  <a:schemeClr val="bg1"/>
                </a:solidFill>
              </a:rPr>
              <a:t>वक्र</a:t>
            </a:r>
            <a:r>
              <a:rPr lang="en-US" sz="4400" b="1" dirty="0" smtClean="0">
                <a:solidFill>
                  <a:schemeClr val="bg1"/>
                </a:solidFill>
              </a:rPr>
              <a:t>.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9211" y="927847"/>
            <a:ext cx="1001805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sz="54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अल्पविक्रेताधिकारांची वैशिष्ट्ये :- </a:t>
            </a:r>
            <a:endParaRPr lang="en-US" sz="54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58488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6155" y="2877245"/>
            <a:ext cx="8432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4000" dirty="0" smtClean="0">
                <a:solidFill>
                  <a:srgbClr val="002060"/>
                </a:solidFill>
              </a:rPr>
              <a:t>अशाप्रकारे </a:t>
            </a:r>
            <a:r>
              <a:rPr lang="mr-IN" sz="4000" dirty="0">
                <a:solidFill>
                  <a:srgbClr val="002060"/>
                </a:solidFill>
              </a:rPr>
              <a:t>वरील सर्व बाबींचा म्हणजे </a:t>
            </a:r>
            <a:r>
              <a:rPr lang="mr-IN" sz="4000" dirty="0" smtClean="0">
                <a:solidFill>
                  <a:srgbClr val="002060"/>
                </a:solidFill>
              </a:rPr>
              <a:t>अल्पविक्रेते, परस्परावलंबन, समूह वर्तन, मागणीचा बाकदार </a:t>
            </a:r>
            <a:r>
              <a:rPr lang="mr-IN" sz="4000" dirty="0">
                <a:solidFill>
                  <a:srgbClr val="002060"/>
                </a:solidFill>
              </a:rPr>
              <a:t>वक्र या सर्व प्रकारच्या गोष्टींना </a:t>
            </a:r>
            <a:r>
              <a:rPr lang="mr-IN" sz="4000" dirty="0" smtClean="0">
                <a:solidFill>
                  <a:srgbClr val="002060"/>
                </a:solidFill>
              </a:rPr>
              <a:t>अल्पविक्रेताधिकार </a:t>
            </a:r>
            <a:r>
              <a:rPr lang="mr-IN" sz="4000" dirty="0">
                <a:solidFill>
                  <a:srgbClr val="002060"/>
                </a:solidFill>
              </a:rPr>
              <a:t>म्हणतात.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1494" y="833717"/>
            <a:ext cx="5096436" cy="18466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mr-IN" sz="96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सारांश</a:t>
            </a:r>
            <a:r>
              <a:rPr lang="en-US" sz="96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-: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3030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6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</TotalTime>
  <Words>208</Words>
  <Application>Microsoft Office PowerPoint</Application>
  <PresentationFormat>Widescreen</PresentationFormat>
  <Paragraphs>31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Arial</vt:lpstr>
      <vt:lpstr>Broadway</vt:lpstr>
      <vt:lpstr>Calibri</vt:lpstr>
      <vt:lpstr>Calibri Light</vt:lpstr>
      <vt:lpstr>Century Gothic</vt:lpstr>
      <vt:lpstr>Garamond</vt:lpstr>
      <vt:lpstr>Mangal</vt:lpstr>
      <vt:lpstr>Trebuchet MS</vt:lpstr>
      <vt:lpstr>Wingdings</vt:lpstr>
      <vt:lpstr>Wingdings 3</vt:lpstr>
      <vt:lpstr>Facet</vt:lpstr>
      <vt:lpstr>Organic</vt:lpstr>
      <vt:lpstr>Ion</vt:lpstr>
      <vt:lpstr>Wisp</vt:lpstr>
      <vt:lpstr>Slice</vt:lpstr>
      <vt:lpstr>Retrospect</vt:lpstr>
      <vt:lpstr>Wel Come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omiii kshirsagar</dc:creator>
  <cp:lastModifiedBy>Windows User</cp:lastModifiedBy>
  <cp:revision>7</cp:revision>
  <dcterms:created xsi:type="dcterms:W3CDTF">2020-01-28T17:33:03Z</dcterms:created>
  <dcterms:modified xsi:type="dcterms:W3CDTF">2020-01-29T10:46:47Z</dcterms:modified>
</cp:coreProperties>
</file>